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fydIp0hkIZcOqRTzNfib8DEKf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42" autoAdjust="0"/>
  </p:normalViewPr>
  <p:slideViewPr>
    <p:cSldViewPr snapToGrid="0">
      <p:cViewPr varScale="1">
        <p:scale>
          <a:sx n="57" d="100"/>
          <a:sy n="57" d="100"/>
        </p:scale>
        <p:origin x="16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Aakriti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8" name="Google Shape;1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f08eb0c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18f08eb0c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Aakriti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8" name="Google Shape;208;g18f08eb0c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Aditi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arenR"/>
            </a:pPr>
            <a:r>
              <a:rPr lang="en-US" dirty="0"/>
              <a:t>To create Fact and Dimension tables.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arenR"/>
            </a:pPr>
            <a:r>
              <a:rPr lang="en-US" dirty="0"/>
              <a:t>To insert the data into fact and dimension tables.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arenR"/>
            </a:pPr>
            <a:r>
              <a:rPr lang="en-US" dirty="0"/>
              <a:t>To update wildfire_frequency from unique records</a:t>
            </a: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arenR"/>
            </a:pPr>
            <a:r>
              <a:rPr lang="en-US" dirty="0"/>
              <a:t>To select unique records from wildfire fact and corresponding details from all dimension tables.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highlight>
                  <a:srgbClr val="FFFFFF"/>
                </a:highlight>
              </a:rPr>
              <a:t>Aditi</a:t>
            </a:r>
            <a:endParaRPr dirty="0">
              <a:highlight>
                <a:srgbClr val="FFFFFF"/>
              </a:highlight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Top left corner image:</a:t>
            </a:r>
            <a:r>
              <a:rPr lang="en-US" dirty="0"/>
              <a:t> According to adjusted R-square, 35.84% of variation in wildfire_frequency is explained by all the selected explanatory variables together.</a:t>
            </a:r>
            <a:endParaRPr dirty="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Bottom left corner image:</a:t>
            </a:r>
            <a:r>
              <a:rPr lang="en-US" dirty="0"/>
              <a:t> According to t-test, Temperature, Population, and Carbon emission are positively correlated to wildfire_frequency, whereas precipitation is negatively correlated. The largest absolute t-value of precipitation shows that it is the strongest predictor of wildfire_frequency.</a:t>
            </a:r>
            <a:endParaRPr dirty="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Top right corner image:</a:t>
            </a:r>
            <a:r>
              <a:rPr lang="en-US" dirty="0"/>
              <a:t> According to adjusted R-square, 26% of variation in outcome variable Incident_Acres_Burned, is explained by all the selected explanatory variables together. Incident_Acres_Burned is representing the severity of wildfires.</a:t>
            </a:r>
            <a:endParaRPr dirty="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Bottom right corner:</a:t>
            </a:r>
            <a:r>
              <a:rPr lang="en-US" dirty="0"/>
              <a:t> According to t-test, Temperature, precipitation, carbon emission are negatively correlated to wildfire severity, however carbon emission is not a significant predictor of severity because p-value &gt; 0.05. On the other hand, Population is positively correlated with outcome variable incident_acres_burned and the correlation is statistically significant, it is still not the lead contributor to the prediction of wildfire severity due to its lowest absolute value of t-test criteria.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110" name="Google Shape;11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Anna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Anna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Aakriti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50">
              <a:solidFill>
                <a:srgbClr val="D1D2D3"/>
              </a:solidFill>
              <a:highlight>
                <a:srgbClr val="22252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Adam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13d2cdb7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1713d2cdb7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g1713d2cdb7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3101745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1631017459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Adam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6310174596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1154560_Prescribed_fire_and_fire_suppression_operations_influence_wildfire_severity_under_severe_weather_in_Lassen_Volcanic_National_Park_California_US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exploratory-data-analysis-8fc1cb20fd15" TargetMode="External"/><Relationship Id="rId5" Type="http://schemas.openxmlformats.org/officeDocument/2006/relationships/hyperlink" Target="https://www.mastersindatascience.org/learning/how-to-deal-with-missing-data/" TargetMode="External"/><Relationship Id="rId4" Type="http://schemas.openxmlformats.org/officeDocument/2006/relationships/hyperlink" Target="https://businessanalyst.techcanvass.com/objective-of-exploratory-data-analysi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California Wildfires: Woolsey Fire Has Hit Santa Susana Nuclear S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080795" y="739325"/>
            <a:ext cx="10030410" cy="318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University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 699C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Wildfires: The Effects on Southern California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991300" y="4434050"/>
            <a:ext cx="6209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Team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(Aakriti Sinha, Adam LeBlanc, Aditi Bhujbal, Anna Mkrtchyan)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 Nov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2022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3"/>
          <p:cNvCxnSpPr/>
          <p:nvPr/>
        </p:nvCxnSpPr>
        <p:spPr>
          <a:xfrm>
            <a:off x="293550" y="98047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3"/>
          <p:cNvSpPr txBox="1"/>
          <p:nvPr/>
        </p:nvSpPr>
        <p:spPr>
          <a:xfrm>
            <a:off x="293550" y="220750"/>
            <a:ext cx="1169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Limitations recognized based on Thesis results.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2" name="Google Shape;19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963" y="3105650"/>
            <a:ext cx="1863725" cy="18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75" y="1537863"/>
            <a:ext cx="3865675" cy="19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"/>
          <p:cNvSpPr txBox="1"/>
          <p:nvPr/>
        </p:nvSpPr>
        <p:spPr>
          <a:xfrm>
            <a:off x="1836025" y="2147163"/>
            <a:ext cx="1353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Other Gasses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350" y="1146000"/>
            <a:ext cx="5159575" cy="286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 txBox="1"/>
          <p:nvPr/>
        </p:nvSpPr>
        <p:spPr>
          <a:xfrm>
            <a:off x="8933200" y="2188800"/>
            <a:ext cx="1200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Census &amp; WUI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775" y="4202425"/>
            <a:ext cx="3324950" cy="22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"/>
          <p:cNvSpPr txBox="1"/>
          <p:nvPr/>
        </p:nvSpPr>
        <p:spPr>
          <a:xfrm>
            <a:off x="1604375" y="5215450"/>
            <a:ext cx="1948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Variable Exclusion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3"/>
          <p:cNvPicPr preferRelativeResize="0"/>
          <p:nvPr/>
        </p:nvPicPr>
        <p:blipFill rotWithShape="1">
          <a:blip r:embed="rId7">
            <a:alphaModFix/>
          </a:blip>
          <a:srcRect b="22791"/>
          <a:stretch/>
        </p:blipFill>
        <p:spPr>
          <a:xfrm>
            <a:off x="7645925" y="4549474"/>
            <a:ext cx="3532575" cy="19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"/>
          <p:cNvSpPr txBox="1"/>
          <p:nvPr/>
        </p:nvSpPr>
        <p:spPr>
          <a:xfrm>
            <a:off x="9274650" y="5270275"/>
            <a:ext cx="1863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Non-reported Wildfires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3"/>
          <p:cNvCxnSpPr/>
          <p:nvPr/>
        </p:nvCxnSpPr>
        <p:spPr>
          <a:xfrm rot="10800000">
            <a:off x="4315200" y="2920325"/>
            <a:ext cx="930000" cy="624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"/>
          <p:cNvCxnSpPr/>
          <p:nvPr/>
        </p:nvCxnSpPr>
        <p:spPr>
          <a:xfrm flipH="1">
            <a:off x="4134775" y="4867425"/>
            <a:ext cx="892500" cy="65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"/>
          <p:cNvCxnSpPr/>
          <p:nvPr/>
        </p:nvCxnSpPr>
        <p:spPr>
          <a:xfrm rot="10800000" flipH="1">
            <a:off x="6581925" y="3109425"/>
            <a:ext cx="915300" cy="5811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4" name="Google Shape;204;p3"/>
          <p:cNvCxnSpPr>
            <a:endCxn id="199" idx="1"/>
          </p:cNvCxnSpPr>
          <p:nvPr/>
        </p:nvCxnSpPr>
        <p:spPr>
          <a:xfrm>
            <a:off x="6770825" y="4852999"/>
            <a:ext cx="875100" cy="678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g18f08eb0c58_0_5"/>
          <p:cNvCxnSpPr/>
          <p:nvPr/>
        </p:nvCxnSpPr>
        <p:spPr>
          <a:xfrm>
            <a:off x="293550" y="9680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g18f08eb0c58_0_5"/>
          <p:cNvSpPr txBox="1"/>
          <p:nvPr/>
        </p:nvSpPr>
        <p:spPr>
          <a:xfrm>
            <a:off x="293550" y="220750"/>
            <a:ext cx="1169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Recommendations suggested based on Thesis results.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2" name="Google Shape;212;g18f08eb0c5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450" y="1578900"/>
            <a:ext cx="2340951" cy="23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8f08eb0c58_0_5"/>
          <p:cNvPicPr preferRelativeResize="0"/>
          <p:nvPr/>
        </p:nvPicPr>
        <p:blipFill rotWithShape="1">
          <a:blip r:embed="rId4">
            <a:alphaModFix/>
          </a:blip>
          <a:srcRect t="31261" b="10911"/>
          <a:stretch/>
        </p:blipFill>
        <p:spPr>
          <a:xfrm>
            <a:off x="293550" y="1553800"/>
            <a:ext cx="3992700" cy="2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8f08eb0c58_0_5"/>
          <p:cNvSpPr txBox="1"/>
          <p:nvPr/>
        </p:nvSpPr>
        <p:spPr>
          <a:xfrm>
            <a:off x="1755974" y="2536600"/>
            <a:ext cx="1658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Adding Limitation Data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8f08eb0c58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3500" y="1439788"/>
            <a:ext cx="2771900" cy="26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8f08eb0c58_0_5"/>
          <p:cNvSpPr txBox="1"/>
          <p:nvPr/>
        </p:nvSpPr>
        <p:spPr>
          <a:xfrm>
            <a:off x="9258400" y="1439800"/>
            <a:ext cx="1742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AET 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Variable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18f08eb0c58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5338" y="4331443"/>
            <a:ext cx="2515175" cy="243928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8f08eb0c58_0_5"/>
          <p:cNvSpPr txBox="1"/>
          <p:nvPr/>
        </p:nvSpPr>
        <p:spPr>
          <a:xfrm>
            <a:off x="6005200" y="5625125"/>
            <a:ext cx="186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Replication</a:t>
            </a:r>
            <a:endParaRPr sz="2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" name="Google Shape;219;g18f08eb0c58_0_5"/>
          <p:cNvCxnSpPr>
            <a:stCxn id="212" idx="1"/>
            <a:endCxn id="213" idx="3"/>
          </p:cNvCxnSpPr>
          <p:nvPr/>
        </p:nvCxnSpPr>
        <p:spPr>
          <a:xfrm rot="10800000">
            <a:off x="4286150" y="2749376"/>
            <a:ext cx="9663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" name="Google Shape;220;g18f08eb0c58_0_5"/>
          <p:cNvCxnSpPr>
            <a:stCxn id="212" idx="3"/>
            <a:endCxn id="215" idx="1"/>
          </p:cNvCxnSpPr>
          <p:nvPr/>
        </p:nvCxnSpPr>
        <p:spPr>
          <a:xfrm>
            <a:off x="7593401" y="2749376"/>
            <a:ext cx="1150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1" name="Google Shape;221;g18f08eb0c58_0_5"/>
          <p:cNvCxnSpPr>
            <a:stCxn id="212" idx="2"/>
            <a:endCxn id="217" idx="0"/>
          </p:cNvCxnSpPr>
          <p:nvPr/>
        </p:nvCxnSpPr>
        <p:spPr>
          <a:xfrm>
            <a:off x="6422925" y="3919851"/>
            <a:ext cx="0" cy="411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/>
        </p:nvSpPr>
        <p:spPr>
          <a:xfrm>
            <a:off x="4880255" y="1369818"/>
            <a:ext cx="20169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8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References:</a:t>
            </a:r>
            <a:endParaRPr sz="28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4946999" y="4920588"/>
            <a:ext cx="18834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7"/>
              <a:buFont typeface="Arial"/>
              <a:buNone/>
            </a:pPr>
            <a:r>
              <a:rPr lang="en-US" sz="28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28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1148700" y="1191425"/>
            <a:ext cx="98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438750" y="2074213"/>
            <a:ext cx="11314500" cy="2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-US" sz="1200">
                <a:solidFill>
                  <a:schemeClr val="lt1"/>
                </a:solidFill>
              </a:rPr>
              <a:t>Harris, Lucas &amp; Drury, Stacy &amp; Farris, Calvin &amp; Taylor, Alan. (2021). Prescribed fire and fire suppression operations influence wildfire severity under severe weather in Lassen Volcanic National Park, California, USA. Retrieved from : </a:t>
            </a:r>
            <a:r>
              <a:rPr lang="en-US" sz="1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https://www.researchgate.net/publication/351154560_Prescribed_fire_and_fire_suppression_operations_influence_wildfire_severity_under_severe_weather_in_Lassen_Volcanic_National_Park_California_USA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-US" sz="1200">
                <a:solidFill>
                  <a:schemeClr val="lt1"/>
                </a:solidFill>
              </a:rPr>
              <a:t>Telang P. (Nov 2021). What is the Objective of Exploratory Data Analysis? </a:t>
            </a:r>
            <a:r>
              <a:rPr lang="en-US" sz="1200" i="1">
                <a:solidFill>
                  <a:schemeClr val="lt1"/>
                </a:solidFill>
              </a:rPr>
              <a:t>Tech Canvas.</a:t>
            </a:r>
            <a:r>
              <a:rPr lang="en-US" sz="1200">
                <a:solidFill>
                  <a:schemeClr val="lt1"/>
                </a:solidFill>
              </a:rPr>
              <a:t> Retrieved from </a:t>
            </a:r>
            <a:r>
              <a:rPr lang="en-US" sz="1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https://businessanalyst.techcanvass.com/objective-of- exploratory-data-analysis/</a:t>
            </a:r>
            <a:r>
              <a:rPr lang="en-US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-US" sz="1200">
                <a:solidFill>
                  <a:schemeClr val="lt1"/>
                </a:solidFill>
              </a:rPr>
              <a:t>How to Deal with Missing Data? (2022). </a:t>
            </a:r>
            <a:r>
              <a:rPr lang="en-US" sz="1200" i="1">
                <a:solidFill>
                  <a:schemeClr val="lt1"/>
                </a:solidFill>
              </a:rPr>
              <a:t>Master’s in Data Science.</a:t>
            </a:r>
            <a:r>
              <a:rPr lang="en-US" sz="1200">
                <a:solidFill>
                  <a:schemeClr val="lt1"/>
                </a:solidFill>
              </a:rPr>
              <a:t> Retrieved from </a:t>
            </a:r>
            <a:r>
              <a:rPr lang="en-US" sz="12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https://www.mastersindatascience.org/learning/how-to-deal- with-missing-data/</a:t>
            </a:r>
            <a:r>
              <a:rPr lang="en-US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-US" sz="1200">
                <a:solidFill>
                  <a:schemeClr val="lt1"/>
                </a:solidFill>
              </a:rPr>
              <a:t>Patil P. (Mar 2018). What is Exploratory Data Analysis? </a:t>
            </a:r>
            <a:r>
              <a:rPr lang="en-US" sz="1200" i="1">
                <a:solidFill>
                  <a:schemeClr val="lt1"/>
                </a:solidFill>
              </a:rPr>
              <a:t>Towards Data Science.</a:t>
            </a:r>
            <a:r>
              <a:rPr lang="en-US" sz="1200">
                <a:solidFill>
                  <a:schemeClr val="lt1"/>
                </a:solidFill>
              </a:rPr>
              <a:t> Retrieved from </a:t>
            </a:r>
            <a:r>
              <a:rPr lang="en-US" sz="12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https://towardsdatascience.com/exploratory-data-analysis-8fc1cb20fd15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"/>
          <p:cNvCxnSpPr/>
          <p:nvPr/>
        </p:nvCxnSpPr>
        <p:spPr>
          <a:xfrm>
            <a:off x="250800" y="116270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2"/>
          <p:cNvSpPr txBox="1"/>
          <p:nvPr/>
        </p:nvSpPr>
        <p:spPr>
          <a:xfrm>
            <a:off x="250800" y="68225"/>
            <a:ext cx="11690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 of inserting data into and exporting the master data from data  mart involved writing several sql queries that included joins and subqueries along with a PL/SQL script.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t="1390"/>
          <a:stretch/>
        </p:blipFill>
        <p:spPr>
          <a:xfrm>
            <a:off x="250800" y="1349075"/>
            <a:ext cx="2447500" cy="44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512" y="1315775"/>
            <a:ext cx="3682375" cy="20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5081" y="1359088"/>
            <a:ext cx="4532020" cy="34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 b="6959"/>
          <a:stretch/>
        </p:blipFill>
        <p:spPr>
          <a:xfrm>
            <a:off x="3074175" y="4959300"/>
            <a:ext cx="8984199" cy="17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8300" y="2377962"/>
            <a:ext cx="504607" cy="3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2887" y="2377962"/>
            <a:ext cx="504607" cy="3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0450" y="4301725"/>
            <a:ext cx="1080450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35171" y="3527871"/>
            <a:ext cx="1311675" cy="13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5"/>
          <p:cNvCxnSpPr/>
          <p:nvPr/>
        </p:nvCxnSpPr>
        <p:spPr>
          <a:xfrm>
            <a:off x="250800" y="11768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5"/>
          <p:cNvSpPr txBox="1"/>
          <p:nvPr/>
        </p:nvSpPr>
        <p:spPr>
          <a:xfrm>
            <a:off x="286500" y="104175"/>
            <a:ext cx="116190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Multilinear model and t-test criteria produced the results that determined variation in outcome variables explained by explanatory variables.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t="4995" b="37"/>
          <a:stretch/>
        </p:blipFill>
        <p:spPr>
          <a:xfrm>
            <a:off x="166875" y="4917550"/>
            <a:ext cx="5562600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 rotWithShape="1">
          <a:blip r:embed="rId4">
            <a:alphaModFix/>
          </a:blip>
          <a:srcRect t="5276"/>
          <a:stretch/>
        </p:blipFill>
        <p:spPr>
          <a:xfrm>
            <a:off x="5883325" y="4917550"/>
            <a:ext cx="6175750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01" y="1486838"/>
            <a:ext cx="4313950" cy="312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5838" y="1339962"/>
            <a:ext cx="3830721" cy="341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1"/>
          <p:cNvCxnSpPr/>
          <p:nvPr/>
        </p:nvCxnSpPr>
        <p:spPr>
          <a:xfrm>
            <a:off x="327075" y="137162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1"/>
          <p:cNvSpPr txBox="1"/>
          <p:nvPr/>
        </p:nvSpPr>
        <p:spPr>
          <a:xfrm>
            <a:off x="485650" y="161900"/>
            <a:ext cx="10449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Seabonrn python package was used to create correlation heatmap for all the variables in the dataset.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950" y="1534650"/>
            <a:ext cx="7381524" cy="51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00" y="3234063"/>
            <a:ext cx="44196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8"/>
          <p:cNvCxnSpPr/>
          <p:nvPr/>
        </p:nvCxnSpPr>
        <p:spPr>
          <a:xfrm>
            <a:off x="195800" y="135050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8"/>
          <p:cNvSpPr txBox="1"/>
          <p:nvPr/>
        </p:nvSpPr>
        <p:spPr>
          <a:xfrm>
            <a:off x="485650" y="161900"/>
            <a:ext cx="10449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XGBRegressor function produced a predicting model for wildfire frequency with mean-squared error of 0.67.  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00" y="1585050"/>
            <a:ext cx="4867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00" y="3647325"/>
            <a:ext cx="48672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200" y="5404800"/>
            <a:ext cx="4867275" cy="12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/>
          <p:nvPr/>
        </p:nvSpPr>
        <p:spPr>
          <a:xfrm>
            <a:off x="5460650" y="4035375"/>
            <a:ext cx="915300" cy="41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1125" y="1585050"/>
            <a:ext cx="5172075" cy="5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10"/>
          <p:cNvCxnSpPr/>
          <p:nvPr/>
        </p:nvCxnSpPr>
        <p:spPr>
          <a:xfrm>
            <a:off x="379850" y="86560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10"/>
          <p:cNvSpPr txBox="1"/>
          <p:nvPr/>
        </p:nvSpPr>
        <p:spPr>
          <a:xfrm>
            <a:off x="485650" y="161900"/>
            <a:ext cx="1044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 model (XGBoost) of Wildfire Severity and Results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0" descr="A picture containing graphical user interface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51" y="1140325"/>
            <a:ext cx="5923450" cy="32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0" descr="Chart, histogram&#10;&#10;Description automatically 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375" y="2957500"/>
            <a:ext cx="5343525" cy="35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8998" y="4782025"/>
            <a:ext cx="1463075" cy="13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4"/>
          <p:cNvCxnSpPr/>
          <p:nvPr/>
        </p:nvCxnSpPr>
        <p:spPr>
          <a:xfrm>
            <a:off x="180325" y="135462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4"/>
          <p:cNvSpPr txBox="1"/>
          <p:nvPr/>
        </p:nvSpPr>
        <p:spPr>
          <a:xfrm>
            <a:off x="180325" y="206025"/>
            <a:ext cx="1169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Analysis and Regression models were built and analyzed with R - code using ggplot and ggformula packages.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75" y="2095150"/>
            <a:ext cx="76581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75" y="4495500"/>
            <a:ext cx="6328250" cy="15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7775" y="1714000"/>
            <a:ext cx="3443850" cy="21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7775" y="4198725"/>
            <a:ext cx="3443862" cy="21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g1713d2cdb70_1_1"/>
          <p:cNvCxnSpPr/>
          <p:nvPr/>
        </p:nvCxnSpPr>
        <p:spPr>
          <a:xfrm>
            <a:off x="250800" y="137072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g1713d2cdb70_1_1"/>
          <p:cNvSpPr txBox="1"/>
          <p:nvPr/>
        </p:nvSpPr>
        <p:spPr>
          <a:xfrm>
            <a:off x="47175" y="235475"/>
            <a:ext cx="12144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 The results and interpretation of regression models using the supernova and dplyr packages.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7" name="Google Shape;167;g1713d2cdb70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50" y="2018050"/>
            <a:ext cx="88011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713d2cdb70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" y="4360825"/>
            <a:ext cx="90487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713d2cdb70_1_1"/>
          <p:cNvSpPr txBox="1"/>
          <p:nvPr/>
        </p:nvSpPr>
        <p:spPr>
          <a:xfrm>
            <a:off x="397650" y="1569763"/>
            <a:ext cx="54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Regression example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713d2cdb70_1_1"/>
          <p:cNvSpPr txBox="1"/>
          <p:nvPr/>
        </p:nvSpPr>
        <p:spPr>
          <a:xfrm>
            <a:off x="397650" y="3960613"/>
            <a:ext cx="54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Logistic Regression example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1713d2cdb70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750" y="3213261"/>
            <a:ext cx="1733725" cy="134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g16310174596_0_5"/>
          <p:cNvCxnSpPr/>
          <p:nvPr/>
        </p:nvCxnSpPr>
        <p:spPr>
          <a:xfrm>
            <a:off x="293550" y="13508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g16310174596_0_5"/>
          <p:cNvSpPr txBox="1"/>
          <p:nvPr/>
        </p:nvSpPr>
        <p:spPr>
          <a:xfrm>
            <a:off x="293550" y="220750"/>
            <a:ext cx="1169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The conclusion is XGBoost outperformed Regression models but both have the same conclusion supporting the research question.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9" name="Google Shape;179;g16310174596_0_5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5276"/>
          <a:stretch/>
        </p:blipFill>
        <p:spPr>
          <a:xfrm>
            <a:off x="182750" y="1836750"/>
            <a:ext cx="4903350" cy="343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g16310174596_0_5"/>
          <p:cNvGrpSpPr/>
          <p:nvPr/>
        </p:nvGrpSpPr>
        <p:grpSpPr>
          <a:xfrm>
            <a:off x="3689700" y="5584375"/>
            <a:ext cx="4524450" cy="688875"/>
            <a:chOff x="3201000" y="5226725"/>
            <a:chExt cx="4524450" cy="688875"/>
          </a:xfrm>
        </p:grpSpPr>
        <p:sp>
          <p:nvSpPr>
            <p:cNvPr id="181" name="Google Shape;181;g16310174596_0_5"/>
            <p:cNvSpPr txBox="1"/>
            <p:nvPr/>
          </p:nvSpPr>
          <p:spPr>
            <a:xfrm>
              <a:off x="3201000" y="5269100"/>
              <a:ext cx="1885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u="sng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 sz="3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g16310174596_0_5"/>
            <p:cNvSpPr txBox="1"/>
            <p:nvPr/>
          </p:nvSpPr>
          <p:spPr>
            <a:xfrm>
              <a:off x="5783250" y="5269100"/>
              <a:ext cx="194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u="sng">
                  <a:solidFill>
                    <a:srgbClr val="00FF00"/>
                  </a:solidFill>
                  <a:latin typeface="Calibri"/>
                  <a:ea typeface="Calibri"/>
                  <a:cs typeface="Calibri"/>
                  <a:sym typeface="Calibri"/>
                </a:rPr>
                <a:t>XGBoost</a:t>
              </a:r>
              <a:endParaRPr sz="3000" u="sng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g16310174596_0_5"/>
            <p:cNvSpPr txBox="1"/>
            <p:nvPr/>
          </p:nvSpPr>
          <p:spPr>
            <a:xfrm>
              <a:off x="5230863" y="5226725"/>
              <a:ext cx="407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&lt;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" name="Google Shape;184;g16310174596_0_5"/>
          <p:cNvPicPr preferRelativeResize="0"/>
          <p:nvPr/>
        </p:nvPicPr>
        <p:blipFill rotWithShape="1">
          <a:blip r:embed="rId4">
            <a:alphaModFix/>
          </a:blip>
          <a:srcRect l="1665" t="32869" r="935" b="1745"/>
          <a:stretch/>
        </p:blipFill>
        <p:spPr>
          <a:xfrm>
            <a:off x="6737675" y="1836750"/>
            <a:ext cx="5236780" cy="34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Office PowerPoint</Application>
  <PresentationFormat>Widescreen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Georgia</vt:lpstr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Bhujbal</dc:creator>
  <cp:lastModifiedBy>Aditi Bhujbal</cp:lastModifiedBy>
  <cp:revision>1</cp:revision>
  <dcterms:created xsi:type="dcterms:W3CDTF">2022-10-07T00:27:34Z</dcterms:created>
  <dcterms:modified xsi:type="dcterms:W3CDTF">2022-11-11T23:50:28Z</dcterms:modified>
</cp:coreProperties>
</file>